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71" r:id="rId4"/>
    <p:sldId id="257" r:id="rId5"/>
    <p:sldId id="264" r:id="rId6"/>
    <p:sldId id="268" r:id="rId7"/>
    <p:sldId id="296" r:id="rId8"/>
    <p:sldId id="297" r:id="rId9"/>
    <p:sldId id="298" r:id="rId10"/>
    <p:sldId id="27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FAFD"/>
    <a:srgbClr val="01F7FC"/>
    <a:srgbClr val="0089C0"/>
    <a:srgbClr val="000006"/>
    <a:srgbClr val="0076AA"/>
    <a:srgbClr val="0B364C"/>
    <a:srgbClr val="00ABD3"/>
    <a:srgbClr val="007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66" y="372"/>
      </p:cViewPr>
      <p:guideLst>
        <p:guide orient="horz" pos="2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7B793-F002-4CA7-9A25-2C394943AB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8D9E1-1BA3-4C97-BC46-348F7F614B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"/>
            <a:ext cx="12192000" cy="6858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430991" y="-733416"/>
            <a:ext cx="8372791" cy="815339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90550" y="2248535"/>
            <a:ext cx="51542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zh-CN" sz="5400" dirty="0">
                <a:solidFill>
                  <a:srgbClr val="00ABD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Презинтация</a:t>
            </a:r>
            <a:endParaRPr lang="en-US" altLang="zh-CN" sz="54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54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31018" y="4361596"/>
            <a:ext cx="1201730" cy="313041"/>
            <a:chOff x="5495135" y="872654"/>
            <a:chExt cx="1201730" cy="313041"/>
          </a:xfrm>
        </p:grpSpPr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00803" y="-1551388"/>
            <a:ext cx="609600" cy="60960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438150" y="59416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>
                <a:solidFill>
                  <a:srgbClr val="0B364C"/>
                </a:solidFill>
              </a:rPr>
              <a:t>Айжигит и Эльдар </a:t>
            </a:r>
            <a:endParaRPr lang="ru-RU" altLang="en-US">
              <a:solidFill>
                <a:srgbClr val="0B364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381760" y="1628335"/>
            <a:ext cx="3698240" cy="360133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2143760" y="2341880"/>
            <a:ext cx="2174240" cy="2174240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411413" y="3198167"/>
            <a:ext cx="16389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en-US" sz="2400" dirty="0" err="1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описание</a:t>
            </a:r>
            <a:endParaRPr lang="ru-RU" altLang="en-US" sz="2400" dirty="0" err="1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275391" y="1130479"/>
            <a:ext cx="2422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ru-RU">
                <a:solidFill>
                  <a:srgbClr val="0089C0"/>
                </a:solidFill>
                <a:sym typeface="+mn-ea"/>
              </a:rPr>
              <a:t>Backend Development</a:t>
            </a:r>
            <a:endParaRPr lang="ru-RU" altLang="de-DE" dirty="0">
              <a:solidFill>
                <a:srgbClr val="0089C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3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275390" y="1499811"/>
            <a:ext cx="3630609" cy="988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altLang="en-US" sz="900">
                <a:solidFill>
                  <a:schemeClr val="bg1"/>
                </a:solidFill>
                <a:sym typeface="+mn-ea"/>
              </a:rPr>
              <a:t>Backend-разработка отвечает за работу серверной части приложения, обработку запросов, взаимодействие с базой данных и выполнение бизнес-логики</a:t>
            </a:r>
            <a:endParaRPr lang="ru-RU" altLang="en-US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5415280" y="1161736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79631" y="2394761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altLang="en-US">
                <a:solidFill>
                  <a:srgbClr val="01F7FC"/>
                </a:solidFill>
                <a:sym typeface="+mn-ea"/>
              </a:rPr>
              <a:t>Frontend Development</a:t>
            </a:r>
            <a:endParaRPr lang="de-DE" altLang="zh-CN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79630" y="2764093"/>
            <a:ext cx="3630609" cy="988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altLang="en-US" sz="900">
                <a:solidFill>
                  <a:schemeClr val="bg1"/>
                </a:solidFill>
                <a:sym typeface="+mn-ea"/>
              </a:rPr>
              <a:t>Frontend — это разработка пользовательского интерфейса и внешней части веб-приложений, с которой взаимодействуют пользователи</a:t>
            </a:r>
            <a:endParaRPr lang="ru-RU" altLang="en-US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319520" y="2426018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79631" y="3659043"/>
            <a:ext cx="189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altLang="en-US">
                <a:solidFill>
                  <a:srgbClr val="01F7FC"/>
                </a:solidFill>
                <a:sym typeface="+mn-ea"/>
              </a:rPr>
              <a:t>Web Development</a:t>
            </a:r>
            <a:endParaRPr lang="ru-RU" altLang="en-US" dirty="0">
              <a:solidFill>
                <a:srgbClr val="01F7FC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4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79630" y="4061395"/>
            <a:ext cx="3630609" cy="80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altLang="en-US" sz="900">
                <a:solidFill>
                  <a:schemeClr val="bg1"/>
                </a:solidFill>
                <a:sym typeface="+mn-ea"/>
              </a:rPr>
              <a:t>Веб-разработка включает как frontend, так и backend, создавая полный цикл веб-приложений.</a:t>
            </a:r>
            <a:endParaRPr lang="ru-RU" altLang="en-US" sz="9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ru-RU" altLang="en-US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319520" y="3690300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Tm="3000">
        <p15:prstTrans prst="curtains"/>
      </p:transition>
    </mc:Choice>
    <mc:Fallback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803458" y="269454"/>
            <a:ext cx="25850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Для чего нужен</a:t>
            </a:r>
            <a:endParaRPr lang="en-US" altLang="ru-RU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72404" y="3098459"/>
            <a:ext cx="3240796" cy="113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altLang="en-US" sz="1050">
                <a:solidFill>
                  <a:schemeClr val="bg1"/>
                </a:solidFill>
                <a:sym typeface="+mn-ea"/>
              </a:rPr>
              <a:t>Создание интерфейсов для взаимодействия с пользователем, обеспечения хорошего пользовательского опыта.</a:t>
            </a:r>
            <a:endParaRPr lang="ru-RU" altLang="en-US" sz="10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94837" y="2698349"/>
            <a:ext cx="29959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Frontend Development</a:t>
            </a:r>
            <a:endParaRPr lang="en-US" altLang="zh-CN" sz="2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703872" y="4305935"/>
            <a:ext cx="720000" cy="720000"/>
          </a:xfrm>
          <a:prstGeom prst="teardrop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475603" y="3939708"/>
            <a:ext cx="3240796" cy="1349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altLang="en-US" sz="1050">
                <a:solidFill>
                  <a:schemeClr val="bg1"/>
                </a:solidFill>
                <a:sym typeface="+mn-ea"/>
              </a:rPr>
              <a:t>Для создания полноценного веб-приложения, которое взаимодействует с пользователями и обрабатывает данные.</a:t>
            </a:r>
            <a:endParaRPr lang="ru-RU" altLang="en-US" sz="10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859339" y="3539598"/>
            <a:ext cx="24733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Web-devolopment</a:t>
            </a:r>
            <a:endParaRPr lang="en-US" altLang="zh-CN" sz="2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5736001" y="2698349"/>
            <a:ext cx="720000" cy="720000"/>
          </a:xfrm>
          <a:prstGeom prst="teardrop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178802" y="3098459"/>
            <a:ext cx="3240796" cy="176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altLang="en-US" sz="1050">
                <a:solidFill>
                  <a:schemeClr val="bg1"/>
                </a:solidFill>
                <a:sym typeface="+mn-ea"/>
              </a:rPr>
              <a:t>Backend необходим для обработки данных, управления пользователями, аутентификации, управления сессиями и взаимодействия с базами данных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338383" y="2698349"/>
            <a:ext cx="29216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Beckend Development</a:t>
            </a:r>
            <a:endParaRPr lang="en-US" altLang="zh-CN" sz="2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9175675" y="5026025"/>
            <a:ext cx="720000" cy="720000"/>
          </a:xfrm>
          <a:prstGeom prst="teardrop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637088" y="269454"/>
            <a:ext cx="29178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Как исполюзуется</a:t>
            </a:r>
            <a:endParaRPr lang="ru-RU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GrpSpPr>
            <a:grpSpLocks noChangeAspect="1"/>
          </p:cNvGrpSpPr>
          <p:nvPr/>
        </p:nvGrpSpPr>
        <p:grpSpPr bwMode="auto">
          <a:xfrm rot="5400000">
            <a:off x="1327724" y="2352489"/>
            <a:ext cx="4198444" cy="2859058"/>
            <a:chOff x="1363" y="756"/>
            <a:chExt cx="2014" cy="3040"/>
          </a:xfr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</p:grpSpPr>
        <p:sp>
          <p:nvSpPr>
  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72" y="1712"/>
              <a:ext cx="36" cy="111"/>
            </a:xfrm>
            <a:custGeom>
              <a:avLst/>
              <a:gdLst>
                <a:gd name="T0" fmla="*/ 4 w 23"/>
                <a:gd name="T1" fmla="*/ 0 h 31"/>
                <a:gd name="T2" fmla="*/ 0 w 23"/>
                <a:gd name="T3" fmla="*/ 3 h 31"/>
                <a:gd name="T4" fmla="*/ 19 w 23"/>
                <a:gd name="T5" fmla="*/ 31 h 31"/>
                <a:gd name="T6" fmla="*/ 23 w 23"/>
                <a:gd name="T7" fmla="*/ 28 h 31"/>
                <a:gd name="T8" fmla="*/ 4 w 23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1">
                  <a:moveTo>
                    <a:pt x="4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2"/>
                    <a:pt x="13" y="22"/>
                    <a:pt x="19" y="31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7" y="19"/>
                    <a:pt x="10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656" y="857"/>
              <a:ext cx="53" cy="53"/>
            </a:xfrm>
            <a:custGeom>
              <a:avLst/>
              <a:gdLst>
                <a:gd name="T0" fmla="*/ 2 w 34"/>
                <a:gd name="T1" fmla="*/ 0 h 15"/>
                <a:gd name="T2" fmla="*/ 0 w 34"/>
                <a:gd name="T3" fmla="*/ 5 h 15"/>
                <a:gd name="T4" fmla="*/ 33 w 34"/>
                <a:gd name="T5" fmla="*/ 15 h 15"/>
                <a:gd name="T6" fmla="*/ 34 w 34"/>
                <a:gd name="T7" fmla="*/ 11 h 15"/>
                <a:gd name="T8" fmla="*/ 2 w 3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5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1" y="8"/>
                    <a:pt x="22" y="12"/>
                    <a:pt x="33" y="15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24" y="7"/>
                    <a:pt x="13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46" y="2622"/>
              <a:ext cx="18" cy="129"/>
            </a:xfrm>
            <a:custGeom>
              <a:avLst/>
              <a:gdLst>
                <a:gd name="T0" fmla="*/ 5 w 12"/>
                <a:gd name="T1" fmla="*/ 0 h 36"/>
                <a:gd name="T2" fmla="*/ 0 w 12"/>
                <a:gd name="T3" fmla="*/ 1 h 36"/>
                <a:gd name="T4" fmla="*/ 7 w 12"/>
                <a:gd name="T5" fmla="*/ 36 h 36"/>
                <a:gd name="T6" fmla="*/ 12 w 12"/>
                <a:gd name="T7" fmla="*/ 35 h 36"/>
                <a:gd name="T8" fmla="*/ 5 w 12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6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13"/>
                    <a:pt x="5" y="24"/>
                    <a:pt x="7" y="36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0" y="23"/>
                    <a:pt x="8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756" y="943"/>
              <a:ext cx="52" cy="68"/>
            </a:xfrm>
            <a:custGeom>
              <a:avLst/>
              <a:gdLst>
                <a:gd name="T0" fmla="*/ 2 w 33"/>
                <a:gd name="T1" fmla="*/ 0 h 19"/>
                <a:gd name="T2" fmla="*/ 0 w 33"/>
                <a:gd name="T3" fmla="*/ 4 h 19"/>
                <a:gd name="T4" fmla="*/ 31 w 33"/>
                <a:gd name="T5" fmla="*/ 19 h 19"/>
                <a:gd name="T6" fmla="*/ 33 w 33"/>
                <a:gd name="T7" fmla="*/ 14 h 19"/>
                <a:gd name="T8" fmla="*/ 2 w 3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1" y="9"/>
                    <a:pt x="21" y="14"/>
                    <a:pt x="31" y="19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23" y="9"/>
                    <a:pt x="13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19" y="2378"/>
              <a:ext cx="22" cy="126"/>
            </a:xfrm>
            <a:custGeom>
              <a:avLst/>
              <a:gdLst>
                <a:gd name="T0" fmla="*/ 4 w 14"/>
                <a:gd name="T1" fmla="*/ 0 h 35"/>
                <a:gd name="T2" fmla="*/ 0 w 14"/>
                <a:gd name="T3" fmla="*/ 2 h 35"/>
                <a:gd name="T4" fmla="*/ 9 w 14"/>
                <a:gd name="T5" fmla="*/ 35 h 35"/>
                <a:gd name="T6" fmla="*/ 14 w 14"/>
                <a:gd name="T7" fmla="*/ 34 h 35"/>
                <a:gd name="T8" fmla="*/ 4 w 14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5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3"/>
                    <a:pt x="6" y="24"/>
                    <a:pt x="9" y="35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1" y="23"/>
                    <a:pt x="8" y="1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852" y="1050"/>
              <a:ext cx="50" cy="82"/>
            </a:xfrm>
            <a:custGeom>
              <a:avLst/>
              <a:gdLst>
                <a:gd name="T0" fmla="*/ 3 w 32"/>
                <a:gd name="T1" fmla="*/ 0 h 23"/>
                <a:gd name="T2" fmla="*/ 0 w 32"/>
                <a:gd name="T3" fmla="*/ 5 h 23"/>
                <a:gd name="T4" fmla="*/ 30 w 32"/>
                <a:gd name="T5" fmla="*/ 23 h 23"/>
                <a:gd name="T6" fmla="*/ 32 w 32"/>
                <a:gd name="T7" fmla="*/ 18 h 23"/>
                <a:gd name="T8" fmla="*/ 3 w 32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3">
                  <a:moveTo>
                    <a:pt x="3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0" y="10"/>
                    <a:pt x="20" y="16"/>
                    <a:pt x="30" y="23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23" y="12"/>
                    <a:pt x="13" y="6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35" y="3628"/>
              <a:ext cx="20" cy="125"/>
            </a:xfrm>
            <a:custGeom>
              <a:avLst/>
              <a:gdLst>
                <a:gd name="T0" fmla="*/ 8 w 13"/>
                <a:gd name="T1" fmla="*/ 0 h 35"/>
                <a:gd name="T2" fmla="*/ 0 w 13"/>
                <a:gd name="T3" fmla="*/ 34 h 35"/>
                <a:gd name="T4" fmla="*/ 4 w 13"/>
                <a:gd name="T5" fmla="*/ 35 h 35"/>
                <a:gd name="T6" fmla="*/ 13 w 13"/>
                <a:gd name="T7" fmla="*/ 1 h 35"/>
                <a:gd name="T8" fmla="*/ 8 w 1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5">
                  <a:moveTo>
                    <a:pt x="8" y="0"/>
                  </a:moveTo>
                  <a:cubicBezTo>
                    <a:pt x="5" y="11"/>
                    <a:pt x="3" y="23"/>
                    <a:pt x="0" y="34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" y="24"/>
                    <a:pt x="10" y="12"/>
                    <a:pt x="13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341" y="756"/>
              <a:ext cx="53" cy="18"/>
            </a:xfrm>
            <a:custGeom>
              <a:avLst/>
              <a:gdLst>
                <a:gd name="T0" fmla="*/ 18 w 34"/>
                <a:gd name="T1" fmla="*/ 0 h 5"/>
                <a:gd name="T2" fmla="*/ 0 w 34"/>
                <a:gd name="T3" fmla="*/ 0 h 5"/>
                <a:gd name="T4" fmla="*/ 0 w 34"/>
                <a:gd name="T5" fmla="*/ 5 h 5"/>
                <a:gd name="T6" fmla="*/ 18 w 34"/>
                <a:gd name="T7" fmla="*/ 5 h 5"/>
                <a:gd name="T8" fmla="*/ 34 w 34"/>
                <a:gd name="T9" fmla="*/ 5 h 5"/>
                <a:gd name="T10" fmla="*/ 34 w 34"/>
                <a:gd name="T11" fmla="*/ 0 h 5"/>
                <a:gd name="T12" fmla="*/ 18 w 3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5">
                  <a:moveTo>
                    <a:pt x="18" y="0"/>
                  </a:moveTo>
                  <a:cubicBezTo>
                    <a:pt x="12" y="0"/>
                    <a:pt x="6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" y="5"/>
                    <a:pt x="12" y="5"/>
                    <a:pt x="18" y="5"/>
                  </a:cubicBezTo>
                  <a:cubicBezTo>
                    <a:pt x="24" y="5"/>
                    <a:pt x="29" y="5"/>
                    <a:pt x="34" y="5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9" y="0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235" y="764"/>
              <a:ext cx="53" cy="32"/>
            </a:xfrm>
            <a:custGeom>
              <a:avLst/>
              <a:gdLst>
                <a:gd name="T0" fmla="*/ 34 w 34"/>
                <a:gd name="T1" fmla="*/ 0 h 9"/>
                <a:gd name="T2" fmla="*/ 0 w 34"/>
                <a:gd name="T3" fmla="*/ 4 h 9"/>
                <a:gd name="T4" fmla="*/ 1 w 34"/>
                <a:gd name="T5" fmla="*/ 9 h 9"/>
                <a:gd name="T6" fmla="*/ 34 w 34"/>
                <a:gd name="T7" fmla="*/ 5 h 9"/>
                <a:gd name="T8" fmla="*/ 34 w 3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">
                  <a:moveTo>
                    <a:pt x="34" y="0"/>
                  </a:moveTo>
                  <a:cubicBezTo>
                    <a:pt x="23" y="1"/>
                    <a:pt x="11" y="2"/>
                    <a:pt x="0" y="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2" y="7"/>
                    <a:pt x="23" y="6"/>
                    <a:pt x="34" y="5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943" y="1186"/>
              <a:ext cx="47" cy="90"/>
            </a:xfrm>
            <a:custGeom>
              <a:avLst/>
              <a:gdLst>
                <a:gd name="T0" fmla="*/ 3 w 30"/>
                <a:gd name="T1" fmla="*/ 0 h 25"/>
                <a:gd name="T2" fmla="*/ 0 w 30"/>
                <a:gd name="T3" fmla="*/ 4 h 25"/>
                <a:gd name="T4" fmla="*/ 27 w 30"/>
                <a:gd name="T5" fmla="*/ 25 h 25"/>
                <a:gd name="T6" fmla="*/ 30 w 30"/>
                <a:gd name="T7" fmla="*/ 21 h 25"/>
                <a:gd name="T8" fmla="*/ 3 w 30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3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9" y="11"/>
                    <a:pt x="19" y="18"/>
                    <a:pt x="27" y="25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1" y="14"/>
                    <a:pt x="12" y="6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553" y="796"/>
              <a:ext cx="55" cy="43"/>
            </a:xfrm>
            <a:custGeom>
              <a:avLst/>
              <a:gdLst>
                <a:gd name="T0" fmla="*/ 1 w 35"/>
                <a:gd name="T1" fmla="*/ 0 h 12"/>
                <a:gd name="T2" fmla="*/ 0 w 35"/>
                <a:gd name="T3" fmla="*/ 5 h 12"/>
                <a:gd name="T4" fmla="*/ 34 w 35"/>
                <a:gd name="T5" fmla="*/ 12 h 12"/>
                <a:gd name="T6" fmla="*/ 35 w 35"/>
                <a:gd name="T7" fmla="*/ 7 h 12"/>
                <a:gd name="T8" fmla="*/ 1 w 3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2">
                  <a:moveTo>
                    <a:pt x="1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1" y="7"/>
                    <a:pt x="23" y="10"/>
                    <a:pt x="34" y="1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24" y="5"/>
                    <a:pt x="12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130" y="799"/>
              <a:ext cx="53" cy="43"/>
            </a:xfrm>
            <a:custGeom>
              <a:avLst/>
              <a:gdLst>
                <a:gd name="T0" fmla="*/ 33 w 34"/>
                <a:gd name="T1" fmla="*/ 0 h 12"/>
                <a:gd name="T2" fmla="*/ 0 w 34"/>
                <a:gd name="T3" fmla="*/ 7 h 12"/>
                <a:gd name="T4" fmla="*/ 1 w 34"/>
                <a:gd name="T5" fmla="*/ 12 h 12"/>
                <a:gd name="T6" fmla="*/ 34 w 34"/>
                <a:gd name="T7" fmla="*/ 4 h 12"/>
                <a:gd name="T8" fmla="*/ 33 w 3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2">
                  <a:moveTo>
                    <a:pt x="33" y="0"/>
                  </a:moveTo>
                  <a:cubicBezTo>
                    <a:pt x="22" y="2"/>
                    <a:pt x="11" y="4"/>
                    <a:pt x="0" y="7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2" y="9"/>
                    <a:pt x="23" y="7"/>
                    <a:pt x="34" y="4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448" y="764"/>
              <a:ext cx="55" cy="32"/>
            </a:xfrm>
            <a:custGeom>
              <a:avLst/>
              <a:gdLst>
                <a:gd name="T0" fmla="*/ 1 w 35"/>
                <a:gd name="T1" fmla="*/ 0 h 9"/>
                <a:gd name="T2" fmla="*/ 0 w 35"/>
                <a:gd name="T3" fmla="*/ 5 h 9"/>
                <a:gd name="T4" fmla="*/ 34 w 35"/>
                <a:gd name="T5" fmla="*/ 9 h 9"/>
                <a:gd name="T6" fmla="*/ 35 w 35"/>
                <a:gd name="T7" fmla="*/ 4 h 9"/>
                <a:gd name="T8" fmla="*/ 1 w 35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">
                  <a:moveTo>
                    <a:pt x="1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1" y="6"/>
                    <a:pt x="23" y="7"/>
                    <a:pt x="34" y="9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23" y="2"/>
                    <a:pt x="12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57" y="3381"/>
              <a:ext cx="14" cy="125"/>
            </a:xfrm>
            <a:custGeom>
              <a:avLst/>
              <a:gdLst>
                <a:gd name="T0" fmla="*/ 5 w 9"/>
                <a:gd name="T1" fmla="*/ 0 h 35"/>
                <a:gd name="T2" fmla="*/ 0 w 9"/>
                <a:gd name="T3" fmla="*/ 34 h 35"/>
                <a:gd name="T4" fmla="*/ 5 w 9"/>
                <a:gd name="T5" fmla="*/ 35 h 35"/>
                <a:gd name="T6" fmla="*/ 9 w 9"/>
                <a:gd name="T7" fmla="*/ 0 h 35"/>
                <a:gd name="T8" fmla="*/ 5 w 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5">
                  <a:moveTo>
                    <a:pt x="5" y="0"/>
                  </a:moveTo>
                  <a:cubicBezTo>
                    <a:pt x="3" y="11"/>
                    <a:pt x="2" y="23"/>
                    <a:pt x="0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7" y="24"/>
                    <a:pt x="8" y="12"/>
                    <a:pt x="9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68" y="3123"/>
              <a:ext cx="9" cy="133"/>
            </a:xfrm>
            <a:custGeom>
              <a:avLst/>
              <a:gdLst>
                <a:gd name="T0" fmla="*/ 6 w 6"/>
                <a:gd name="T1" fmla="*/ 0 h 37"/>
                <a:gd name="T2" fmla="*/ 1 w 6"/>
                <a:gd name="T3" fmla="*/ 0 h 37"/>
                <a:gd name="T4" fmla="*/ 1 w 6"/>
                <a:gd name="T5" fmla="*/ 2 h 37"/>
                <a:gd name="T6" fmla="*/ 0 w 6"/>
                <a:gd name="T7" fmla="*/ 37 h 37"/>
                <a:gd name="T8" fmla="*/ 5 w 6"/>
                <a:gd name="T9" fmla="*/ 37 h 37"/>
                <a:gd name="T10" fmla="*/ 6 w 6"/>
                <a:gd name="T11" fmla="*/ 2 h 37"/>
                <a:gd name="T12" fmla="*/ 6 w 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7">
                  <a:moveTo>
                    <a:pt x="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3"/>
                    <a:pt x="1" y="25"/>
                    <a:pt x="0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25"/>
                    <a:pt x="6" y="13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026" y="857"/>
              <a:ext cx="54" cy="57"/>
            </a:xfrm>
            <a:custGeom>
              <a:avLst/>
              <a:gdLst>
                <a:gd name="T0" fmla="*/ 33 w 34"/>
                <a:gd name="T1" fmla="*/ 0 h 16"/>
                <a:gd name="T2" fmla="*/ 0 w 34"/>
                <a:gd name="T3" fmla="*/ 11 h 16"/>
                <a:gd name="T4" fmla="*/ 2 w 34"/>
                <a:gd name="T5" fmla="*/ 16 h 16"/>
                <a:gd name="T6" fmla="*/ 34 w 34"/>
                <a:gd name="T7" fmla="*/ 5 h 16"/>
                <a:gd name="T8" fmla="*/ 33 w 34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6">
                  <a:moveTo>
                    <a:pt x="33" y="0"/>
                  </a:moveTo>
                  <a:cubicBezTo>
                    <a:pt x="22" y="4"/>
                    <a:pt x="11" y="7"/>
                    <a:pt x="0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3" y="12"/>
                    <a:pt x="23" y="9"/>
                    <a:pt x="34" y="5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230" y="1920"/>
              <a:ext cx="33" cy="118"/>
            </a:xfrm>
            <a:custGeom>
              <a:avLst/>
              <a:gdLst>
                <a:gd name="T0" fmla="*/ 5 w 21"/>
                <a:gd name="T1" fmla="*/ 0 h 33"/>
                <a:gd name="T2" fmla="*/ 0 w 21"/>
                <a:gd name="T3" fmla="*/ 3 h 33"/>
                <a:gd name="T4" fmla="*/ 17 w 21"/>
                <a:gd name="T5" fmla="*/ 33 h 33"/>
                <a:gd name="T6" fmla="*/ 21 w 21"/>
                <a:gd name="T7" fmla="*/ 31 h 33"/>
                <a:gd name="T8" fmla="*/ 5 w 21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12" y="23"/>
                    <a:pt x="17" y="33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6" y="21"/>
                    <a:pt x="10" y="1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28" y="1340"/>
              <a:ext cx="43" cy="100"/>
            </a:xfrm>
            <a:custGeom>
              <a:avLst/>
              <a:gdLst>
                <a:gd name="T0" fmla="*/ 3 w 28"/>
                <a:gd name="T1" fmla="*/ 0 h 28"/>
                <a:gd name="T2" fmla="*/ 0 w 28"/>
                <a:gd name="T3" fmla="*/ 4 h 28"/>
                <a:gd name="T4" fmla="*/ 25 w 28"/>
                <a:gd name="T5" fmla="*/ 28 h 28"/>
                <a:gd name="T6" fmla="*/ 28 w 28"/>
                <a:gd name="T7" fmla="*/ 24 h 28"/>
                <a:gd name="T8" fmla="*/ 3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3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2"/>
                    <a:pt x="16" y="20"/>
                    <a:pt x="25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0" y="16"/>
                    <a:pt x="11" y="8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03" y="1515"/>
              <a:ext cx="40" cy="108"/>
            </a:xfrm>
            <a:custGeom>
              <a:avLst/>
              <a:gdLst>
                <a:gd name="T0" fmla="*/ 4 w 26"/>
                <a:gd name="T1" fmla="*/ 0 h 30"/>
                <a:gd name="T2" fmla="*/ 0 w 26"/>
                <a:gd name="T3" fmla="*/ 4 h 30"/>
                <a:gd name="T4" fmla="*/ 23 w 26"/>
                <a:gd name="T5" fmla="*/ 30 h 30"/>
                <a:gd name="T6" fmla="*/ 26 w 26"/>
                <a:gd name="T7" fmla="*/ 27 h 30"/>
                <a:gd name="T8" fmla="*/ 4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2"/>
                    <a:pt x="15" y="21"/>
                    <a:pt x="23" y="30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19" y="18"/>
                    <a:pt x="12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280" y="2146"/>
              <a:ext cx="28" cy="121"/>
            </a:xfrm>
            <a:custGeom>
              <a:avLst/>
              <a:gdLst>
                <a:gd name="T0" fmla="*/ 4 w 18"/>
                <a:gd name="T1" fmla="*/ 0 h 34"/>
                <a:gd name="T2" fmla="*/ 0 w 18"/>
                <a:gd name="T3" fmla="*/ 2 h 34"/>
                <a:gd name="T4" fmla="*/ 13 w 18"/>
                <a:gd name="T5" fmla="*/ 34 h 34"/>
                <a:gd name="T6" fmla="*/ 18 w 18"/>
                <a:gd name="T7" fmla="*/ 32 h 34"/>
                <a:gd name="T8" fmla="*/ 4 w 18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4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4" y="12"/>
                    <a:pt x="9" y="23"/>
                    <a:pt x="13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21"/>
                    <a:pt x="9" y="1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63" y="2872"/>
              <a:ext cx="12" cy="126"/>
            </a:xfrm>
            <a:custGeom>
              <a:avLst/>
              <a:gdLst>
                <a:gd name="T0" fmla="*/ 5 w 8"/>
                <a:gd name="T1" fmla="*/ 0 h 35"/>
                <a:gd name="T2" fmla="*/ 0 w 8"/>
                <a:gd name="T3" fmla="*/ 0 h 35"/>
                <a:gd name="T4" fmla="*/ 3 w 8"/>
                <a:gd name="T5" fmla="*/ 35 h 35"/>
                <a:gd name="T6" fmla="*/ 8 w 8"/>
                <a:gd name="T7" fmla="*/ 35 h 35"/>
                <a:gd name="T8" fmla="*/ 5 w 8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2"/>
                    <a:pt x="2" y="24"/>
                    <a:pt x="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23"/>
                    <a:pt x="6" y="1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835" y="1054"/>
              <a:ext cx="50" cy="78"/>
            </a:xfrm>
            <a:custGeom>
              <a:avLst/>
              <a:gdLst>
                <a:gd name="T0" fmla="*/ 29 w 32"/>
                <a:gd name="T1" fmla="*/ 0 h 22"/>
                <a:gd name="T2" fmla="*/ 0 w 32"/>
                <a:gd name="T3" fmla="*/ 18 h 22"/>
                <a:gd name="T4" fmla="*/ 2 w 32"/>
                <a:gd name="T5" fmla="*/ 22 h 22"/>
                <a:gd name="T6" fmla="*/ 32 w 32"/>
                <a:gd name="T7" fmla="*/ 5 h 22"/>
                <a:gd name="T8" fmla="*/ 29 w 3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">
                  <a:moveTo>
                    <a:pt x="29" y="0"/>
                  </a:moveTo>
                  <a:cubicBezTo>
                    <a:pt x="19" y="6"/>
                    <a:pt x="9" y="12"/>
                    <a:pt x="0" y="18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2" y="16"/>
                    <a:pt x="22" y="10"/>
                    <a:pt x="32" y="5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76" y="2629"/>
              <a:ext cx="17" cy="129"/>
            </a:xfrm>
            <a:custGeom>
              <a:avLst/>
              <a:gdLst>
                <a:gd name="T0" fmla="*/ 6 w 11"/>
                <a:gd name="T1" fmla="*/ 0 h 36"/>
                <a:gd name="T2" fmla="*/ 0 w 11"/>
                <a:gd name="T3" fmla="*/ 35 h 36"/>
                <a:gd name="T4" fmla="*/ 5 w 11"/>
                <a:gd name="T5" fmla="*/ 36 h 36"/>
                <a:gd name="T6" fmla="*/ 11 w 11"/>
                <a:gd name="T7" fmla="*/ 1 h 36"/>
                <a:gd name="T8" fmla="*/ 6 w 1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6">
                  <a:moveTo>
                    <a:pt x="6" y="0"/>
                  </a:moveTo>
                  <a:cubicBezTo>
                    <a:pt x="4" y="12"/>
                    <a:pt x="1" y="23"/>
                    <a:pt x="0" y="35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24"/>
                    <a:pt x="8" y="13"/>
                    <a:pt x="11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476" y="1927"/>
              <a:ext cx="33" cy="118"/>
            </a:xfrm>
            <a:custGeom>
              <a:avLst/>
              <a:gdLst>
                <a:gd name="T0" fmla="*/ 16 w 21"/>
                <a:gd name="T1" fmla="*/ 0 h 33"/>
                <a:gd name="T2" fmla="*/ 0 w 21"/>
                <a:gd name="T3" fmla="*/ 31 h 33"/>
                <a:gd name="T4" fmla="*/ 4 w 21"/>
                <a:gd name="T5" fmla="*/ 33 h 33"/>
                <a:gd name="T6" fmla="*/ 21 w 21"/>
                <a:gd name="T7" fmla="*/ 2 h 33"/>
                <a:gd name="T8" fmla="*/ 16 w 21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16" y="0"/>
                  </a:moveTo>
                  <a:cubicBezTo>
                    <a:pt x="11" y="10"/>
                    <a:pt x="5" y="20"/>
                    <a:pt x="0" y="3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9" y="23"/>
                    <a:pt x="15" y="12"/>
                    <a:pt x="21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431" y="2149"/>
              <a:ext cx="28" cy="126"/>
            </a:xfrm>
            <a:custGeom>
              <a:avLst/>
              <a:gdLst>
                <a:gd name="T0" fmla="*/ 14 w 18"/>
                <a:gd name="T1" fmla="*/ 0 h 35"/>
                <a:gd name="T2" fmla="*/ 0 w 18"/>
                <a:gd name="T3" fmla="*/ 33 h 35"/>
                <a:gd name="T4" fmla="*/ 5 w 18"/>
                <a:gd name="T5" fmla="*/ 35 h 35"/>
                <a:gd name="T6" fmla="*/ 18 w 18"/>
                <a:gd name="T7" fmla="*/ 3 h 35"/>
                <a:gd name="T8" fmla="*/ 14 w 18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5">
                  <a:moveTo>
                    <a:pt x="14" y="0"/>
                  </a:moveTo>
                  <a:cubicBezTo>
                    <a:pt x="9" y="11"/>
                    <a:pt x="5" y="22"/>
                    <a:pt x="0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9" y="24"/>
                    <a:pt x="14" y="13"/>
                    <a:pt x="18" y="3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98" y="2386"/>
              <a:ext cx="23" cy="125"/>
            </a:xfrm>
            <a:custGeom>
              <a:avLst/>
              <a:gdLst>
                <a:gd name="T0" fmla="*/ 10 w 15"/>
                <a:gd name="T1" fmla="*/ 0 h 35"/>
                <a:gd name="T2" fmla="*/ 0 w 15"/>
                <a:gd name="T3" fmla="*/ 34 h 35"/>
                <a:gd name="T4" fmla="*/ 5 w 15"/>
                <a:gd name="T5" fmla="*/ 35 h 35"/>
                <a:gd name="T6" fmla="*/ 15 w 15"/>
                <a:gd name="T7" fmla="*/ 2 h 35"/>
                <a:gd name="T8" fmla="*/ 10 w 15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5">
                  <a:moveTo>
                    <a:pt x="10" y="0"/>
                  </a:moveTo>
                  <a:cubicBezTo>
                    <a:pt x="6" y="11"/>
                    <a:pt x="3" y="23"/>
                    <a:pt x="0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8" y="24"/>
                    <a:pt x="11" y="13"/>
                    <a:pt x="15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29" y="1716"/>
              <a:ext cx="38" cy="115"/>
            </a:xfrm>
            <a:custGeom>
              <a:avLst/>
              <a:gdLst>
                <a:gd name="T0" fmla="*/ 20 w 24"/>
                <a:gd name="T1" fmla="*/ 0 h 32"/>
                <a:gd name="T2" fmla="*/ 0 w 24"/>
                <a:gd name="T3" fmla="*/ 29 h 32"/>
                <a:gd name="T4" fmla="*/ 5 w 24"/>
                <a:gd name="T5" fmla="*/ 32 h 32"/>
                <a:gd name="T6" fmla="*/ 24 w 24"/>
                <a:gd name="T7" fmla="*/ 3 h 32"/>
                <a:gd name="T8" fmla="*/ 20 w 2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2">
                  <a:moveTo>
                    <a:pt x="20" y="0"/>
                  </a:moveTo>
                  <a:cubicBezTo>
                    <a:pt x="13" y="9"/>
                    <a:pt x="7" y="19"/>
                    <a:pt x="0" y="2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11" y="22"/>
                    <a:pt x="17" y="12"/>
                    <a:pt x="24" y="3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68" y="3381"/>
              <a:ext cx="16" cy="129"/>
            </a:xfrm>
            <a:custGeom>
              <a:avLst/>
              <a:gdLst>
                <a:gd name="T0" fmla="*/ 5 w 10"/>
                <a:gd name="T1" fmla="*/ 0 h 36"/>
                <a:gd name="T2" fmla="*/ 0 w 10"/>
                <a:gd name="T3" fmla="*/ 1 h 36"/>
                <a:gd name="T4" fmla="*/ 5 w 10"/>
                <a:gd name="T5" fmla="*/ 36 h 36"/>
                <a:gd name="T6" fmla="*/ 10 w 10"/>
                <a:gd name="T7" fmla="*/ 35 h 36"/>
                <a:gd name="T8" fmla="*/ 5 w 10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6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3"/>
                    <a:pt x="3" y="24"/>
                    <a:pt x="5" y="36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8" y="24"/>
                    <a:pt x="6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85" y="3628"/>
              <a:ext cx="21" cy="129"/>
            </a:xfrm>
            <a:custGeom>
              <a:avLst/>
              <a:gdLst>
                <a:gd name="T0" fmla="*/ 5 w 13"/>
                <a:gd name="T1" fmla="*/ 0 h 36"/>
                <a:gd name="T2" fmla="*/ 0 w 13"/>
                <a:gd name="T3" fmla="*/ 1 h 36"/>
                <a:gd name="T4" fmla="*/ 8 w 13"/>
                <a:gd name="T5" fmla="*/ 36 h 36"/>
                <a:gd name="T6" fmla="*/ 13 w 13"/>
                <a:gd name="T7" fmla="*/ 34 h 36"/>
                <a:gd name="T8" fmla="*/ 5 w 13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6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13"/>
                    <a:pt x="5" y="24"/>
                    <a:pt x="8" y="3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0" y="23"/>
                    <a:pt x="7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4" y="1523"/>
              <a:ext cx="40" cy="103"/>
            </a:xfrm>
            <a:custGeom>
              <a:avLst/>
              <a:gdLst>
                <a:gd name="T0" fmla="*/ 23 w 26"/>
                <a:gd name="T1" fmla="*/ 0 h 29"/>
                <a:gd name="T2" fmla="*/ 0 w 26"/>
                <a:gd name="T3" fmla="*/ 26 h 29"/>
                <a:gd name="T4" fmla="*/ 4 w 26"/>
                <a:gd name="T5" fmla="*/ 29 h 29"/>
                <a:gd name="T6" fmla="*/ 26 w 26"/>
                <a:gd name="T7" fmla="*/ 3 h 29"/>
                <a:gd name="T8" fmla="*/ 23 w 26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23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11" y="20"/>
                    <a:pt x="19" y="12"/>
                    <a:pt x="26" y="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63" y="3130"/>
              <a:ext cx="10" cy="129"/>
            </a:xfrm>
            <a:custGeom>
              <a:avLst/>
              <a:gdLst>
                <a:gd name="T0" fmla="*/ 5 w 6"/>
                <a:gd name="T1" fmla="*/ 0 h 36"/>
                <a:gd name="T2" fmla="*/ 0 w 6"/>
                <a:gd name="T3" fmla="*/ 0 h 36"/>
                <a:gd name="T4" fmla="*/ 1 w 6"/>
                <a:gd name="T5" fmla="*/ 36 h 36"/>
                <a:gd name="T6" fmla="*/ 6 w 6"/>
                <a:gd name="T7" fmla="*/ 35 h 36"/>
                <a:gd name="T8" fmla="*/ 5 w 6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6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24"/>
                    <a:pt x="1" y="36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5" y="24"/>
                    <a:pt x="5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65" y="2880"/>
              <a:ext cx="11" cy="125"/>
            </a:xfrm>
            <a:custGeom>
              <a:avLst/>
              <a:gdLst>
                <a:gd name="T0" fmla="*/ 2 w 7"/>
                <a:gd name="T1" fmla="*/ 0 h 35"/>
                <a:gd name="T2" fmla="*/ 0 w 7"/>
                <a:gd name="T3" fmla="*/ 35 h 35"/>
                <a:gd name="T4" fmla="*/ 4 w 7"/>
                <a:gd name="T5" fmla="*/ 35 h 35"/>
                <a:gd name="T6" fmla="*/ 7 w 7"/>
                <a:gd name="T7" fmla="*/ 1 h 35"/>
                <a:gd name="T8" fmla="*/ 2 w 7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5">
                  <a:moveTo>
                    <a:pt x="2" y="0"/>
                  </a:moveTo>
                  <a:cubicBezTo>
                    <a:pt x="1" y="12"/>
                    <a:pt x="0" y="24"/>
                    <a:pt x="0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24"/>
                    <a:pt x="6" y="12"/>
                    <a:pt x="7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67" y="1344"/>
              <a:ext cx="44" cy="100"/>
            </a:xfrm>
            <a:custGeom>
              <a:avLst/>
              <a:gdLst>
                <a:gd name="T0" fmla="*/ 25 w 28"/>
                <a:gd name="T1" fmla="*/ 0 h 28"/>
                <a:gd name="T2" fmla="*/ 0 w 28"/>
                <a:gd name="T3" fmla="*/ 24 h 28"/>
                <a:gd name="T4" fmla="*/ 3 w 28"/>
                <a:gd name="T5" fmla="*/ 28 h 28"/>
                <a:gd name="T6" fmla="*/ 28 w 28"/>
                <a:gd name="T7" fmla="*/ 4 h 28"/>
                <a:gd name="T8" fmla="*/ 25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5" y="0"/>
                  </a:moveTo>
                  <a:cubicBezTo>
                    <a:pt x="16" y="8"/>
                    <a:pt x="8" y="16"/>
                    <a:pt x="0" y="24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11" y="20"/>
                    <a:pt x="19" y="12"/>
                    <a:pt x="28" y="4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747" y="1190"/>
              <a:ext cx="47" cy="89"/>
            </a:xfrm>
            <a:custGeom>
              <a:avLst/>
              <a:gdLst>
                <a:gd name="T0" fmla="*/ 27 w 30"/>
                <a:gd name="T1" fmla="*/ 0 h 25"/>
                <a:gd name="T2" fmla="*/ 0 w 30"/>
                <a:gd name="T3" fmla="*/ 21 h 25"/>
                <a:gd name="T4" fmla="*/ 3 w 30"/>
                <a:gd name="T5" fmla="*/ 25 h 25"/>
                <a:gd name="T6" fmla="*/ 30 w 30"/>
                <a:gd name="T7" fmla="*/ 4 h 25"/>
                <a:gd name="T8" fmla="*/ 27 w 30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27" y="0"/>
                  </a:moveTo>
                  <a:cubicBezTo>
                    <a:pt x="18" y="6"/>
                    <a:pt x="9" y="14"/>
                    <a:pt x="0" y="21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2" y="18"/>
                    <a:pt x="21" y="11"/>
                    <a:pt x="30" y="4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929" y="943"/>
              <a:ext cx="52" cy="68"/>
            </a:xfrm>
            <a:custGeom>
              <a:avLst/>
              <a:gdLst>
                <a:gd name="T0" fmla="*/ 31 w 33"/>
                <a:gd name="T1" fmla="*/ 0 h 19"/>
                <a:gd name="T2" fmla="*/ 0 w 33"/>
                <a:gd name="T3" fmla="*/ 15 h 19"/>
                <a:gd name="T4" fmla="*/ 2 w 33"/>
                <a:gd name="T5" fmla="*/ 19 h 19"/>
                <a:gd name="T6" fmla="*/ 33 w 33"/>
                <a:gd name="T7" fmla="*/ 5 h 19"/>
                <a:gd name="T8" fmla="*/ 31 w 3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31" y="0"/>
                  </a:moveTo>
                  <a:cubicBezTo>
                    <a:pt x="20" y="5"/>
                    <a:pt x="10" y="10"/>
                    <a:pt x="0" y="15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2" y="14"/>
                    <a:pt x="22" y="10"/>
                    <a:pt x="33" y="5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36" y="2930"/>
              <a:ext cx="9" cy="100"/>
            </a:xfrm>
            <a:custGeom>
              <a:avLst/>
              <a:gdLst>
                <a:gd name="T0" fmla="*/ 3 w 6"/>
                <a:gd name="T1" fmla="*/ 0 h 28"/>
                <a:gd name="T2" fmla="*/ 0 w 6"/>
                <a:gd name="T3" fmla="*/ 1 h 28"/>
                <a:gd name="T4" fmla="*/ 2 w 6"/>
                <a:gd name="T5" fmla="*/ 28 h 28"/>
                <a:gd name="T6" fmla="*/ 6 w 6"/>
                <a:gd name="T7" fmla="*/ 27 h 28"/>
                <a:gd name="T8" fmla="*/ 3 w 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8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1" y="19"/>
                    <a:pt x="2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18"/>
                    <a:pt x="4" y="9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347" y="1301"/>
              <a:ext cx="43" cy="14"/>
            </a:xfrm>
            <a:custGeom>
              <a:avLst/>
              <a:gdLst>
                <a:gd name="T0" fmla="*/ 14 w 27"/>
                <a:gd name="T1" fmla="*/ 0 h 4"/>
                <a:gd name="T2" fmla="*/ 0 w 27"/>
                <a:gd name="T3" fmla="*/ 0 h 4"/>
                <a:gd name="T4" fmla="*/ 0 w 27"/>
                <a:gd name="T5" fmla="*/ 4 h 4"/>
                <a:gd name="T6" fmla="*/ 15 w 27"/>
                <a:gd name="T7" fmla="*/ 4 h 4"/>
                <a:gd name="T8" fmla="*/ 27 w 27"/>
                <a:gd name="T9" fmla="*/ 4 h 4"/>
                <a:gd name="T10" fmla="*/ 27 w 27"/>
                <a:gd name="T11" fmla="*/ 0 h 4"/>
                <a:gd name="T12" fmla="*/ 14 w 2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14" y="0"/>
                  </a:moveTo>
                  <a:cubicBezTo>
                    <a:pt x="10" y="0"/>
                    <a:pt x="5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4"/>
                    <a:pt x="10" y="4"/>
                    <a:pt x="15" y="4"/>
                  </a:cubicBezTo>
                  <a:cubicBezTo>
                    <a:pt x="19" y="4"/>
                    <a:pt x="23" y="4"/>
                    <a:pt x="27" y="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3" y="0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431" y="1308"/>
              <a:ext cx="40" cy="21"/>
            </a:xfrm>
            <a:custGeom>
              <a:avLst/>
              <a:gdLst>
                <a:gd name="T0" fmla="*/ 0 w 26"/>
                <a:gd name="T1" fmla="*/ 0 h 6"/>
                <a:gd name="T2" fmla="*/ 0 w 26"/>
                <a:gd name="T3" fmla="*/ 4 h 6"/>
                <a:gd name="T4" fmla="*/ 26 w 26"/>
                <a:gd name="T5" fmla="*/ 6 h 6"/>
                <a:gd name="T6" fmla="*/ 26 w 26"/>
                <a:gd name="T7" fmla="*/ 3 h 6"/>
                <a:gd name="T8" fmla="*/ 0 w 2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7" y="5"/>
                    <a:pt x="26" y="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00" y="2550"/>
              <a:ext cx="18" cy="97"/>
            </a:xfrm>
            <a:custGeom>
              <a:avLst/>
              <a:gdLst>
                <a:gd name="T0" fmla="*/ 4 w 12"/>
                <a:gd name="T1" fmla="*/ 0 h 27"/>
                <a:gd name="T2" fmla="*/ 0 w 12"/>
                <a:gd name="T3" fmla="*/ 2 h 27"/>
                <a:gd name="T4" fmla="*/ 8 w 12"/>
                <a:gd name="T5" fmla="*/ 27 h 27"/>
                <a:gd name="T6" fmla="*/ 12 w 12"/>
                <a:gd name="T7" fmla="*/ 26 h 27"/>
                <a:gd name="T8" fmla="*/ 4 w 12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7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0"/>
                    <a:pt x="6" y="19"/>
                    <a:pt x="8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9" y="18"/>
                    <a:pt x="7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32" y="2199"/>
              <a:ext cx="25" cy="90"/>
            </a:xfrm>
            <a:custGeom>
              <a:avLst/>
              <a:gdLst>
                <a:gd name="T0" fmla="*/ 3 w 16"/>
                <a:gd name="T1" fmla="*/ 0 h 25"/>
                <a:gd name="T2" fmla="*/ 0 w 16"/>
                <a:gd name="T3" fmla="*/ 2 h 25"/>
                <a:gd name="T4" fmla="*/ 13 w 16"/>
                <a:gd name="T5" fmla="*/ 25 h 25"/>
                <a:gd name="T6" fmla="*/ 16 w 16"/>
                <a:gd name="T7" fmla="*/ 23 h 25"/>
                <a:gd name="T8" fmla="*/ 3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5" y="9"/>
                    <a:pt x="9" y="17"/>
                    <a:pt x="13" y="25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2" y="16"/>
                    <a:pt x="8" y="8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22" y="2740"/>
              <a:ext cx="14" cy="97"/>
            </a:xfrm>
            <a:custGeom>
              <a:avLst/>
              <a:gdLst>
                <a:gd name="T0" fmla="*/ 4 w 9"/>
                <a:gd name="T1" fmla="*/ 0 h 27"/>
                <a:gd name="T2" fmla="*/ 0 w 9"/>
                <a:gd name="T3" fmla="*/ 1 h 27"/>
                <a:gd name="T4" fmla="*/ 5 w 9"/>
                <a:gd name="T5" fmla="*/ 27 h 27"/>
                <a:gd name="T6" fmla="*/ 9 w 9"/>
                <a:gd name="T7" fmla="*/ 26 h 27"/>
                <a:gd name="T8" fmla="*/ 4 w 9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7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9"/>
                    <a:pt x="4" y="18"/>
                    <a:pt x="5" y="27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17"/>
                    <a:pt x="6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669" y="1444"/>
              <a:ext cx="39" cy="54"/>
            </a:xfrm>
            <a:custGeom>
              <a:avLst/>
              <a:gdLst>
                <a:gd name="T0" fmla="*/ 1 w 25"/>
                <a:gd name="T1" fmla="*/ 0 h 15"/>
                <a:gd name="T2" fmla="*/ 0 w 25"/>
                <a:gd name="T3" fmla="*/ 4 h 15"/>
                <a:gd name="T4" fmla="*/ 23 w 25"/>
                <a:gd name="T5" fmla="*/ 15 h 15"/>
                <a:gd name="T6" fmla="*/ 25 w 25"/>
                <a:gd name="T7" fmla="*/ 11 h 15"/>
                <a:gd name="T8" fmla="*/ 1 w 2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7"/>
                    <a:pt x="16" y="11"/>
                    <a:pt x="23" y="15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7" y="7"/>
                    <a:pt x="9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29" y="3324"/>
              <a:ext cx="13" cy="96"/>
            </a:xfrm>
            <a:custGeom>
              <a:avLst/>
              <a:gdLst>
                <a:gd name="T0" fmla="*/ 4 w 8"/>
                <a:gd name="T1" fmla="*/ 0 h 27"/>
                <a:gd name="T2" fmla="*/ 0 w 8"/>
                <a:gd name="T3" fmla="*/ 26 h 27"/>
                <a:gd name="T4" fmla="*/ 4 w 8"/>
                <a:gd name="T5" fmla="*/ 27 h 27"/>
                <a:gd name="T6" fmla="*/ 8 w 8"/>
                <a:gd name="T7" fmla="*/ 0 h 27"/>
                <a:gd name="T8" fmla="*/ 4 w 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7">
                  <a:moveTo>
                    <a:pt x="4" y="0"/>
                  </a:moveTo>
                  <a:cubicBezTo>
                    <a:pt x="3" y="8"/>
                    <a:pt x="2" y="17"/>
                    <a:pt x="0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5" y="18"/>
                    <a:pt x="7" y="9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12" y="3513"/>
              <a:ext cx="16" cy="97"/>
            </a:xfrm>
            <a:custGeom>
              <a:avLst/>
              <a:gdLst>
                <a:gd name="T0" fmla="*/ 7 w 10"/>
                <a:gd name="T1" fmla="*/ 0 h 27"/>
                <a:gd name="T2" fmla="*/ 0 w 10"/>
                <a:gd name="T3" fmla="*/ 26 h 27"/>
                <a:gd name="T4" fmla="*/ 4 w 10"/>
                <a:gd name="T5" fmla="*/ 27 h 27"/>
                <a:gd name="T6" fmla="*/ 10 w 10"/>
                <a:gd name="T7" fmla="*/ 1 h 27"/>
                <a:gd name="T8" fmla="*/ 7 w 1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7">
                  <a:moveTo>
                    <a:pt x="7" y="0"/>
                  </a:moveTo>
                  <a:cubicBezTo>
                    <a:pt x="5" y="8"/>
                    <a:pt x="3" y="17"/>
                    <a:pt x="0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6" y="18"/>
                    <a:pt x="8" y="9"/>
                    <a:pt x="10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742" y="1530"/>
              <a:ext cx="38" cy="61"/>
            </a:xfrm>
            <a:custGeom>
              <a:avLst/>
              <a:gdLst>
                <a:gd name="T0" fmla="*/ 2 w 24"/>
                <a:gd name="T1" fmla="*/ 0 h 17"/>
                <a:gd name="T2" fmla="*/ 0 w 24"/>
                <a:gd name="T3" fmla="*/ 3 h 17"/>
                <a:gd name="T4" fmla="*/ 22 w 24"/>
                <a:gd name="T5" fmla="*/ 17 h 17"/>
                <a:gd name="T6" fmla="*/ 24 w 24"/>
                <a:gd name="T7" fmla="*/ 13 h 17"/>
                <a:gd name="T8" fmla="*/ 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5" y="12"/>
                    <a:pt x="22" y="17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17" y="9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39" y="3127"/>
              <a:ext cx="6" cy="100"/>
            </a:xfrm>
            <a:custGeom>
              <a:avLst/>
              <a:gdLst>
                <a:gd name="T0" fmla="*/ 4 w 4"/>
                <a:gd name="T1" fmla="*/ 0 h 28"/>
                <a:gd name="T2" fmla="*/ 1 w 4"/>
                <a:gd name="T3" fmla="*/ 0 h 28"/>
                <a:gd name="T4" fmla="*/ 1 w 4"/>
                <a:gd name="T5" fmla="*/ 1 h 28"/>
                <a:gd name="T6" fmla="*/ 0 w 4"/>
                <a:gd name="T7" fmla="*/ 28 h 28"/>
                <a:gd name="T8" fmla="*/ 4 w 4"/>
                <a:gd name="T9" fmla="*/ 28 h 28"/>
                <a:gd name="T10" fmla="*/ 4 w 4"/>
                <a:gd name="T11" fmla="*/ 1 h 28"/>
                <a:gd name="T12" fmla="*/ 4 w 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8">
                  <a:moveTo>
                    <a:pt x="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0"/>
                    <a:pt x="0" y="19"/>
                    <a:pt x="0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19"/>
                    <a:pt x="4" y="10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935" y="1888"/>
              <a:ext cx="31" cy="82"/>
            </a:xfrm>
            <a:custGeom>
              <a:avLst/>
              <a:gdLst>
                <a:gd name="T0" fmla="*/ 2 w 20"/>
                <a:gd name="T1" fmla="*/ 0 h 23"/>
                <a:gd name="T2" fmla="*/ 0 w 20"/>
                <a:gd name="T3" fmla="*/ 3 h 23"/>
                <a:gd name="T4" fmla="*/ 17 w 20"/>
                <a:gd name="T5" fmla="*/ 23 h 23"/>
                <a:gd name="T6" fmla="*/ 20 w 20"/>
                <a:gd name="T7" fmla="*/ 20 h 23"/>
                <a:gd name="T8" fmla="*/ 2 w 2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9"/>
                    <a:pt x="11" y="16"/>
                    <a:pt x="17" y="23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4" y="13"/>
                    <a:pt x="8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890" y="1634"/>
              <a:ext cx="38" cy="71"/>
            </a:xfrm>
            <a:custGeom>
              <a:avLst/>
              <a:gdLst>
                <a:gd name="T0" fmla="*/ 21 w 24"/>
                <a:gd name="T1" fmla="*/ 0 h 20"/>
                <a:gd name="T2" fmla="*/ 0 w 24"/>
                <a:gd name="T3" fmla="*/ 17 h 20"/>
                <a:gd name="T4" fmla="*/ 3 w 24"/>
                <a:gd name="T5" fmla="*/ 20 h 20"/>
                <a:gd name="T6" fmla="*/ 24 w 24"/>
                <a:gd name="T7" fmla="*/ 3 h 20"/>
                <a:gd name="T8" fmla="*/ 21 w 2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21" y="0"/>
                  </a:moveTo>
                  <a:cubicBezTo>
                    <a:pt x="14" y="5"/>
                    <a:pt x="7" y="11"/>
                    <a:pt x="0" y="17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9" y="14"/>
                    <a:pt x="17" y="9"/>
                    <a:pt x="24" y="3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512" y="1333"/>
              <a:ext cx="41" cy="32"/>
            </a:xfrm>
            <a:custGeom>
              <a:avLst/>
              <a:gdLst>
                <a:gd name="T0" fmla="*/ 0 w 26"/>
                <a:gd name="T1" fmla="*/ 0 h 9"/>
                <a:gd name="T2" fmla="*/ 0 w 26"/>
                <a:gd name="T3" fmla="*/ 4 h 9"/>
                <a:gd name="T4" fmla="*/ 25 w 26"/>
                <a:gd name="T5" fmla="*/ 9 h 9"/>
                <a:gd name="T6" fmla="*/ 26 w 26"/>
                <a:gd name="T7" fmla="*/ 6 h 9"/>
                <a:gd name="T8" fmla="*/ 0 w 2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9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5"/>
                    <a:pt x="17" y="7"/>
                    <a:pt x="25" y="9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17" y="3"/>
                    <a:pt x="9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184" y="1333"/>
              <a:ext cx="43" cy="36"/>
            </a:xfrm>
            <a:custGeom>
              <a:avLst/>
              <a:gdLst>
                <a:gd name="T0" fmla="*/ 26 w 27"/>
                <a:gd name="T1" fmla="*/ 0 h 10"/>
                <a:gd name="T2" fmla="*/ 0 w 27"/>
                <a:gd name="T3" fmla="*/ 6 h 10"/>
                <a:gd name="T4" fmla="*/ 1 w 27"/>
                <a:gd name="T5" fmla="*/ 10 h 10"/>
                <a:gd name="T6" fmla="*/ 27 w 27"/>
                <a:gd name="T7" fmla="*/ 4 h 10"/>
                <a:gd name="T8" fmla="*/ 26 w 2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6" y="0"/>
                  </a:moveTo>
                  <a:cubicBezTo>
                    <a:pt x="17" y="2"/>
                    <a:pt x="9" y="4"/>
                    <a:pt x="0" y="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9" y="8"/>
                    <a:pt x="18" y="6"/>
                    <a:pt x="27" y="4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106" y="1379"/>
              <a:ext cx="41" cy="43"/>
            </a:xfrm>
            <a:custGeom>
              <a:avLst/>
              <a:gdLst>
                <a:gd name="T0" fmla="*/ 25 w 26"/>
                <a:gd name="T1" fmla="*/ 0 h 12"/>
                <a:gd name="T2" fmla="*/ 0 w 26"/>
                <a:gd name="T3" fmla="*/ 9 h 12"/>
                <a:gd name="T4" fmla="*/ 1 w 26"/>
                <a:gd name="T5" fmla="*/ 12 h 12"/>
                <a:gd name="T6" fmla="*/ 26 w 26"/>
                <a:gd name="T7" fmla="*/ 4 h 12"/>
                <a:gd name="T8" fmla="*/ 25 w 2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25" y="0"/>
                  </a:moveTo>
                  <a:cubicBezTo>
                    <a:pt x="16" y="3"/>
                    <a:pt x="8" y="6"/>
                    <a:pt x="0" y="9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9" y="9"/>
                    <a:pt x="17" y="6"/>
                    <a:pt x="26" y="4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590" y="1379"/>
              <a:ext cx="41" cy="43"/>
            </a:xfrm>
            <a:custGeom>
              <a:avLst/>
              <a:gdLst>
                <a:gd name="T0" fmla="*/ 1 w 26"/>
                <a:gd name="T1" fmla="*/ 0 h 12"/>
                <a:gd name="T2" fmla="*/ 0 w 26"/>
                <a:gd name="T3" fmla="*/ 3 h 12"/>
                <a:gd name="T4" fmla="*/ 25 w 26"/>
                <a:gd name="T5" fmla="*/ 12 h 12"/>
                <a:gd name="T6" fmla="*/ 26 w 26"/>
                <a:gd name="T7" fmla="*/ 8 h 12"/>
                <a:gd name="T8" fmla="*/ 1 w 2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9" y="6"/>
                    <a:pt x="17" y="9"/>
                    <a:pt x="25" y="12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8" y="5"/>
                    <a:pt x="10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957" y="1530"/>
              <a:ext cx="39" cy="64"/>
            </a:xfrm>
            <a:custGeom>
              <a:avLst/>
              <a:gdLst>
                <a:gd name="T0" fmla="*/ 23 w 25"/>
                <a:gd name="T1" fmla="*/ 0 h 18"/>
                <a:gd name="T2" fmla="*/ 0 w 25"/>
                <a:gd name="T3" fmla="*/ 14 h 18"/>
                <a:gd name="T4" fmla="*/ 2 w 25"/>
                <a:gd name="T5" fmla="*/ 18 h 18"/>
                <a:gd name="T6" fmla="*/ 25 w 25"/>
                <a:gd name="T7" fmla="*/ 4 h 18"/>
                <a:gd name="T8" fmla="*/ 23 w 2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8">
                  <a:moveTo>
                    <a:pt x="23" y="0"/>
                  </a:moveTo>
                  <a:cubicBezTo>
                    <a:pt x="15" y="5"/>
                    <a:pt x="8" y="9"/>
                    <a:pt x="0" y="1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0" y="13"/>
                    <a:pt x="17" y="8"/>
                    <a:pt x="25" y="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029" y="1447"/>
              <a:ext cx="41" cy="51"/>
            </a:xfrm>
            <a:custGeom>
              <a:avLst/>
              <a:gdLst>
                <a:gd name="T0" fmla="*/ 24 w 26"/>
                <a:gd name="T1" fmla="*/ 0 h 14"/>
                <a:gd name="T2" fmla="*/ 0 w 26"/>
                <a:gd name="T3" fmla="*/ 11 h 14"/>
                <a:gd name="T4" fmla="*/ 2 w 26"/>
                <a:gd name="T5" fmla="*/ 14 h 14"/>
                <a:gd name="T6" fmla="*/ 26 w 26"/>
                <a:gd name="T7" fmla="*/ 3 h 14"/>
                <a:gd name="T8" fmla="*/ 24 w 2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4">
                  <a:moveTo>
                    <a:pt x="24" y="0"/>
                  </a:moveTo>
                  <a:cubicBezTo>
                    <a:pt x="16" y="3"/>
                    <a:pt x="8" y="7"/>
                    <a:pt x="0" y="1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0"/>
                    <a:pt x="18" y="7"/>
                    <a:pt x="26" y="3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266" y="1308"/>
              <a:ext cx="41" cy="25"/>
            </a:xfrm>
            <a:custGeom>
              <a:avLst/>
              <a:gdLst>
                <a:gd name="T0" fmla="*/ 26 w 26"/>
                <a:gd name="T1" fmla="*/ 0 h 7"/>
                <a:gd name="T2" fmla="*/ 0 w 26"/>
                <a:gd name="T3" fmla="*/ 3 h 7"/>
                <a:gd name="T4" fmla="*/ 0 w 26"/>
                <a:gd name="T5" fmla="*/ 7 h 7"/>
                <a:gd name="T6" fmla="*/ 26 w 26"/>
                <a:gd name="T7" fmla="*/ 4 h 7"/>
                <a:gd name="T8" fmla="*/ 26 w 2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">
                  <a:moveTo>
                    <a:pt x="26" y="0"/>
                  </a:moveTo>
                  <a:cubicBezTo>
                    <a:pt x="17" y="1"/>
                    <a:pt x="9" y="2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9" y="5"/>
                    <a:pt x="18" y="5"/>
                    <a:pt x="26" y="4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811" y="1634"/>
              <a:ext cx="36" cy="68"/>
            </a:xfrm>
            <a:custGeom>
              <a:avLst/>
              <a:gdLst>
                <a:gd name="T0" fmla="*/ 2 w 23"/>
                <a:gd name="T1" fmla="*/ 0 h 19"/>
                <a:gd name="T2" fmla="*/ 0 w 23"/>
                <a:gd name="T3" fmla="*/ 3 h 19"/>
                <a:gd name="T4" fmla="*/ 21 w 23"/>
                <a:gd name="T5" fmla="*/ 19 h 19"/>
                <a:gd name="T6" fmla="*/ 23 w 23"/>
                <a:gd name="T7" fmla="*/ 16 h 19"/>
                <a:gd name="T8" fmla="*/ 2 w 2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" y="8"/>
                    <a:pt x="14" y="13"/>
                    <a:pt x="21" y="19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17" y="10"/>
                    <a:pt x="9" y="5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987" y="2038"/>
              <a:ext cx="28" cy="86"/>
            </a:xfrm>
            <a:custGeom>
              <a:avLst/>
              <a:gdLst>
                <a:gd name="T0" fmla="*/ 3 w 18"/>
                <a:gd name="T1" fmla="*/ 0 h 24"/>
                <a:gd name="T2" fmla="*/ 0 w 18"/>
                <a:gd name="T3" fmla="*/ 2 h 24"/>
                <a:gd name="T4" fmla="*/ 15 w 18"/>
                <a:gd name="T5" fmla="*/ 24 h 24"/>
                <a:gd name="T6" fmla="*/ 18 w 18"/>
                <a:gd name="T7" fmla="*/ 22 h 24"/>
                <a:gd name="T8" fmla="*/ 3 w 1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4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5" y="9"/>
                    <a:pt x="10" y="16"/>
                    <a:pt x="15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4" y="14"/>
                    <a:pt x="8" y="7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70" y="2371"/>
              <a:ext cx="22" cy="93"/>
            </a:xfrm>
            <a:custGeom>
              <a:avLst/>
              <a:gdLst>
                <a:gd name="T0" fmla="*/ 4 w 14"/>
                <a:gd name="T1" fmla="*/ 0 h 26"/>
                <a:gd name="T2" fmla="*/ 0 w 14"/>
                <a:gd name="T3" fmla="*/ 1 h 26"/>
                <a:gd name="T4" fmla="*/ 11 w 14"/>
                <a:gd name="T5" fmla="*/ 26 h 26"/>
                <a:gd name="T6" fmla="*/ 14 w 14"/>
                <a:gd name="T7" fmla="*/ 25 h 26"/>
                <a:gd name="T8" fmla="*/ 4 w 1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6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10"/>
                    <a:pt x="7" y="18"/>
                    <a:pt x="11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1" y="16"/>
                    <a:pt x="7" y="8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876" y="1752"/>
              <a:ext cx="34" cy="75"/>
            </a:xfrm>
            <a:custGeom>
              <a:avLst/>
              <a:gdLst>
                <a:gd name="T0" fmla="*/ 3 w 22"/>
                <a:gd name="T1" fmla="*/ 0 h 21"/>
                <a:gd name="T2" fmla="*/ 0 w 22"/>
                <a:gd name="T3" fmla="*/ 3 h 21"/>
                <a:gd name="T4" fmla="*/ 19 w 22"/>
                <a:gd name="T5" fmla="*/ 21 h 21"/>
                <a:gd name="T6" fmla="*/ 22 w 22"/>
                <a:gd name="T7" fmla="*/ 18 h 21"/>
                <a:gd name="T8" fmla="*/ 3 w 2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" y="9"/>
                    <a:pt x="13" y="15"/>
                    <a:pt x="19" y="21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6" y="12"/>
                    <a:pt x="9" y="6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87" y="3700"/>
              <a:ext cx="19" cy="96"/>
            </a:xfrm>
            <a:custGeom>
              <a:avLst/>
              <a:gdLst>
                <a:gd name="T0" fmla="*/ 9 w 12"/>
                <a:gd name="T1" fmla="*/ 0 h 27"/>
                <a:gd name="T2" fmla="*/ 0 w 12"/>
                <a:gd name="T3" fmla="*/ 25 h 27"/>
                <a:gd name="T4" fmla="*/ 3 w 12"/>
                <a:gd name="T5" fmla="*/ 27 h 27"/>
                <a:gd name="T6" fmla="*/ 12 w 12"/>
                <a:gd name="T7" fmla="*/ 1 h 27"/>
                <a:gd name="T8" fmla="*/ 9 w 12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7">
                  <a:moveTo>
                    <a:pt x="9" y="0"/>
                  </a:moveTo>
                  <a:cubicBezTo>
                    <a:pt x="6" y="8"/>
                    <a:pt x="3" y="17"/>
                    <a:pt x="0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7" y="18"/>
                    <a:pt x="10" y="10"/>
                    <a:pt x="12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4" y="3130"/>
              <a:ext cx="8" cy="97"/>
            </a:xfrm>
            <a:custGeom>
              <a:avLst/>
              <a:gdLst>
                <a:gd name="T0" fmla="*/ 4 w 5"/>
                <a:gd name="T1" fmla="*/ 0 h 27"/>
                <a:gd name="T2" fmla="*/ 0 w 5"/>
                <a:gd name="T3" fmla="*/ 0 h 27"/>
                <a:gd name="T4" fmla="*/ 1 w 5"/>
                <a:gd name="T5" fmla="*/ 27 h 27"/>
                <a:gd name="T6" fmla="*/ 5 w 5"/>
                <a:gd name="T7" fmla="*/ 27 h 27"/>
                <a:gd name="T8" fmla="*/ 4 w 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1" y="18"/>
                    <a:pt x="1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18"/>
                    <a:pt x="4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22" y="2557"/>
              <a:ext cx="17" cy="97"/>
            </a:xfrm>
            <a:custGeom>
              <a:avLst/>
              <a:gdLst>
                <a:gd name="T0" fmla="*/ 7 w 11"/>
                <a:gd name="T1" fmla="*/ 0 h 27"/>
                <a:gd name="T2" fmla="*/ 0 w 11"/>
                <a:gd name="T3" fmla="*/ 26 h 27"/>
                <a:gd name="T4" fmla="*/ 3 w 11"/>
                <a:gd name="T5" fmla="*/ 27 h 27"/>
                <a:gd name="T6" fmla="*/ 11 w 11"/>
                <a:gd name="T7" fmla="*/ 1 h 27"/>
                <a:gd name="T8" fmla="*/ 7 w 11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7">
                  <a:moveTo>
                    <a:pt x="7" y="0"/>
                  </a:moveTo>
                  <a:cubicBezTo>
                    <a:pt x="4" y="8"/>
                    <a:pt x="2" y="17"/>
                    <a:pt x="0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18"/>
                    <a:pt x="8" y="10"/>
                    <a:pt x="11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05" y="2744"/>
              <a:ext cx="12" cy="100"/>
            </a:xfrm>
            <a:custGeom>
              <a:avLst/>
              <a:gdLst>
                <a:gd name="T0" fmla="*/ 4 w 8"/>
                <a:gd name="T1" fmla="*/ 0 h 28"/>
                <a:gd name="T2" fmla="*/ 0 w 8"/>
                <a:gd name="T3" fmla="*/ 27 h 28"/>
                <a:gd name="T4" fmla="*/ 3 w 8"/>
                <a:gd name="T5" fmla="*/ 28 h 28"/>
                <a:gd name="T6" fmla="*/ 8 w 8"/>
                <a:gd name="T7" fmla="*/ 1 h 28"/>
                <a:gd name="T8" fmla="*/ 4 w 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8">
                  <a:moveTo>
                    <a:pt x="4" y="0"/>
                  </a:moveTo>
                  <a:cubicBezTo>
                    <a:pt x="3" y="9"/>
                    <a:pt x="1" y="18"/>
                    <a:pt x="0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5" y="19"/>
                    <a:pt x="6" y="10"/>
                    <a:pt x="8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829" y="1755"/>
              <a:ext cx="34" cy="76"/>
            </a:xfrm>
            <a:custGeom>
              <a:avLst/>
              <a:gdLst>
                <a:gd name="T0" fmla="*/ 19 w 22"/>
                <a:gd name="T1" fmla="*/ 0 h 21"/>
                <a:gd name="T2" fmla="*/ 0 w 22"/>
                <a:gd name="T3" fmla="*/ 18 h 21"/>
                <a:gd name="T4" fmla="*/ 2 w 22"/>
                <a:gd name="T5" fmla="*/ 21 h 21"/>
                <a:gd name="T6" fmla="*/ 22 w 22"/>
                <a:gd name="T7" fmla="*/ 3 h 21"/>
                <a:gd name="T8" fmla="*/ 19 w 2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9" y="0"/>
                  </a:moveTo>
                  <a:cubicBezTo>
                    <a:pt x="12" y="6"/>
                    <a:pt x="6" y="12"/>
                    <a:pt x="0" y="1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9" y="15"/>
                    <a:pt x="15" y="9"/>
                    <a:pt x="22" y="3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13" y="3513"/>
              <a:ext cx="14" cy="101"/>
            </a:xfrm>
            <a:custGeom>
              <a:avLst/>
              <a:gdLst>
                <a:gd name="T0" fmla="*/ 3 w 9"/>
                <a:gd name="T1" fmla="*/ 0 h 28"/>
                <a:gd name="T2" fmla="*/ 0 w 9"/>
                <a:gd name="T3" fmla="*/ 1 h 28"/>
                <a:gd name="T4" fmla="*/ 6 w 9"/>
                <a:gd name="T5" fmla="*/ 28 h 28"/>
                <a:gd name="T6" fmla="*/ 9 w 9"/>
                <a:gd name="T7" fmla="*/ 27 h 28"/>
                <a:gd name="T8" fmla="*/ 3 w 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8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4" y="19"/>
                    <a:pt x="6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18"/>
                    <a:pt x="5" y="9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8" y="3324"/>
              <a:ext cx="11" cy="96"/>
            </a:xfrm>
            <a:custGeom>
              <a:avLst/>
              <a:gdLst>
                <a:gd name="T0" fmla="*/ 4 w 7"/>
                <a:gd name="T1" fmla="*/ 0 h 27"/>
                <a:gd name="T2" fmla="*/ 0 w 7"/>
                <a:gd name="T3" fmla="*/ 1 h 27"/>
                <a:gd name="T4" fmla="*/ 4 w 7"/>
                <a:gd name="T5" fmla="*/ 27 h 27"/>
                <a:gd name="T6" fmla="*/ 7 w 7"/>
                <a:gd name="T7" fmla="*/ 27 h 27"/>
                <a:gd name="T8" fmla="*/ 4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2" y="19"/>
                    <a:pt x="4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18"/>
                    <a:pt x="5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5" y="2937"/>
              <a:ext cx="10" cy="97"/>
            </a:xfrm>
            <a:custGeom>
              <a:avLst/>
              <a:gdLst>
                <a:gd name="T0" fmla="*/ 2 w 6"/>
                <a:gd name="T1" fmla="*/ 0 h 27"/>
                <a:gd name="T2" fmla="*/ 0 w 6"/>
                <a:gd name="T3" fmla="*/ 27 h 27"/>
                <a:gd name="T4" fmla="*/ 4 w 6"/>
                <a:gd name="T5" fmla="*/ 27 h 27"/>
                <a:gd name="T6" fmla="*/ 6 w 6"/>
                <a:gd name="T7" fmla="*/ 0 h 27"/>
                <a:gd name="T8" fmla="*/ 2 w 6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7">
                  <a:moveTo>
                    <a:pt x="2" y="0"/>
                  </a:moveTo>
                  <a:cubicBezTo>
                    <a:pt x="1" y="9"/>
                    <a:pt x="1" y="18"/>
                    <a:pt x="0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18"/>
                    <a:pt x="5" y="9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772" y="1891"/>
              <a:ext cx="32" cy="83"/>
            </a:xfrm>
            <a:custGeom>
              <a:avLst/>
              <a:gdLst>
                <a:gd name="T0" fmla="*/ 17 w 20"/>
                <a:gd name="T1" fmla="*/ 0 h 23"/>
                <a:gd name="T2" fmla="*/ 0 w 20"/>
                <a:gd name="T3" fmla="*/ 20 h 23"/>
                <a:gd name="T4" fmla="*/ 3 w 20"/>
                <a:gd name="T5" fmla="*/ 23 h 23"/>
                <a:gd name="T6" fmla="*/ 20 w 20"/>
                <a:gd name="T7" fmla="*/ 2 h 23"/>
                <a:gd name="T8" fmla="*/ 17 w 2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17" y="0"/>
                  </a:moveTo>
                  <a:cubicBezTo>
                    <a:pt x="11" y="6"/>
                    <a:pt x="6" y="13"/>
                    <a:pt x="0" y="20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8" y="16"/>
                    <a:pt x="14" y="9"/>
                    <a:pt x="20" y="2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724" y="2042"/>
              <a:ext cx="28" cy="86"/>
            </a:xfrm>
            <a:custGeom>
              <a:avLst/>
              <a:gdLst>
                <a:gd name="T0" fmla="*/ 15 w 18"/>
                <a:gd name="T1" fmla="*/ 0 h 24"/>
                <a:gd name="T2" fmla="*/ 0 w 18"/>
                <a:gd name="T3" fmla="*/ 22 h 24"/>
                <a:gd name="T4" fmla="*/ 3 w 18"/>
                <a:gd name="T5" fmla="*/ 24 h 24"/>
                <a:gd name="T6" fmla="*/ 18 w 18"/>
                <a:gd name="T7" fmla="*/ 2 h 24"/>
                <a:gd name="T8" fmla="*/ 15 w 1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4">
                  <a:moveTo>
                    <a:pt x="15" y="0"/>
                  </a:moveTo>
                  <a:cubicBezTo>
                    <a:pt x="10" y="7"/>
                    <a:pt x="4" y="14"/>
                    <a:pt x="0" y="2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8" y="17"/>
                    <a:pt x="13" y="9"/>
                    <a:pt x="18" y="2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47" y="2375"/>
              <a:ext cx="22" cy="96"/>
            </a:xfrm>
            <a:custGeom>
              <a:avLst/>
              <a:gdLst>
                <a:gd name="T0" fmla="*/ 10 w 14"/>
                <a:gd name="T1" fmla="*/ 0 h 27"/>
                <a:gd name="T2" fmla="*/ 0 w 14"/>
                <a:gd name="T3" fmla="*/ 25 h 27"/>
                <a:gd name="T4" fmla="*/ 4 w 14"/>
                <a:gd name="T5" fmla="*/ 27 h 27"/>
                <a:gd name="T6" fmla="*/ 14 w 14"/>
                <a:gd name="T7" fmla="*/ 2 h 27"/>
                <a:gd name="T8" fmla="*/ 10 w 14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7">
                  <a:moveTo>
                    <a:pt x="10" y="0"/>
                  </a:moveTo>
                  <a:cubicBezTo>
                    <a:pt x="7" y="8"/>
                    <a:pt x="3" y="17"/>
                    <a:pt x="0" y="25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18"/>
                    <a:pt x="10" y="10"/>
                    <a:pt x="14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33" y="3700"/>
              <a:ext cx="20" cy="96"/>
            </a:xfrm>
            <a:custGeom>
              <a:avLst/>
              <a:gdLst>
                <a:gd name="T0" fmla="*/ 4 w 13"/>
                <a:gd name="T1" fmla="*/ 0 h 27"/>
                <a:gd name="T2" fmla="*/ 0 w 13"/>
                <a:gd name="T3" fmla="*/ 2 h 27"/>
                <a:gd name="T4" fmla="*/ 9 w 13"/>
                <a:gd name="T5" fmla="*/ 27 h 27"/>
                <a:gd name="T6" fmla="*/ 13 w 13"/>
                <a:gd name="T7" fmla="*/ 26 h 27"/>
                <a:gd name="T8" fmla="*/ 4 w 13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7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0"/>
                    <a:pt x="6" y="19"/>
                    <a:pt x="9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0" y="17"/>
                    <a:pt x="7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81" y="2203"/>
              <a:ext cx="26" cy="93"/>
            </a:xfrm>
            <a:custGeom>
              <a:avLst/>
              <a:gdLst>
                <a:gd name="T0" fmla="*/ 13 w 16"/>
                <a:gd name="T1" fmla="*/ 0 h 26"/>
                <a:gd name="T2" fmla="*/ 0 w 16"/>
                <a:gd name="T3" fmla="*/ 24 h 26"/>
                <a:gd name="T4" fmla="*/ 3 w 16"/>
                <a:gd name="T5" fmla="*/ 26 h 26"/>
                <a:gd name="T6" fmla="*/ 16 w 16"/>
                <a:gd name="T7" fmla="*/ 2 h 26"/>
                <a:gd name="T8" fmla="*/ 13 w 1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13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7" y="18"/>
                    <a:pt x="11" y="10"/>
                    <a:pt x="16" y="2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8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182621" y="2220035"/>
            <a:ext cx="554804" cy="554804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</a:t>
            </a:r>
            <a:endParaRPr lang="en-US" altLang="zh-CN" sz="1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36417" y="2222907"/>
            <a:ext cx="5273154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Используется для создания сайтов и приложений с использованием HTML, CSS, JavaScript.</a:t>
            </a:r>
            <a:endParaRPr lang="de-DE" altLang="zh-CN" sz="12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527908" y="3476412"/>
            <a:ext cx="554804" cy="554804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lang="zh-CN" altLang="en-US" sz="1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281704" y="3479284"/>
            <a:ext cx="5273154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Использование языков программирования, таких как Python, Java, PHP, с фреймворками (например, Django, Flask для Python)</a:t>
            </a:r>
            <a:endParaRPr lang="de-DE" altLang="zh-CN" sz="12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182621" y="4732790"/>
            <a:ext cx="554804" cy="554804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endParaRPr lang="en-US" altLang="zh-CN" sz="1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36417" y="4735662"/>
            <a:ext cx="5273154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Используется для создания динамических сайтов и приложений, которые взаимодействуют с базами данных и обеспечивают различный функционал для пользователей.</a:t>
            </a:r>
            <a:endParaRPr lang="de-DE" altLang="zh-CN" sz="12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637143" y="2694431"/>
            <a:ext cx="2176764" cy="211972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982403" y="269454"/>
            <a:ext cx="42271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Основные характеристики</a:t>
            </a:r>
            <a:endParaRPr lang="ru-RU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275080" y="1862935"/>
            <a:ext cx="2707640" cy="3479044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2095500" y="4071927"/>
            <a:ext cx="1066800" cy="1066800"/>
          </a:xfrm>
          <a:prstGeom prst="ellipse">
            <a:avLst/>
          </a:prstGeom>
          <a:solidFill>
            <a:srgbClr val="0B364C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>
                <a:solidFill>
                  <a:srgbClr val="01FAFD"/>
                </a:solidFill>
              </a:rPr>
              <a:t>F</a:t>
            </a:r>
            <a:endParaRPr lang="en-US" altLang="zh-CN" sz="3600">
              <a:solidFill>
                <a:srgbClr val="01FAFD"/>
              </a:solidFill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792342" y="2424448"/>
            <a:ext cx="167311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Frontend</a:t>
            </a:r>
            <a:endParaRPr lang="en-US" altLang="zh-CN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275080" y="2763002"/>
            <a:ext cx="2707640" cy="72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Интерфейс должен быть интуитивно понятен, адаптирован под различные устройства и разрешения. </a:t>
            </a:r>
            <a:endParaRPr lang="en-US" altLang="zh-CN" sz="105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742180" y="1862935"/>
            <a:ext cx="2707640" cy="3479044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5562600" y="4071927"/>
            <a:ext cx="1066800" cy="1066800"/>
          </a:xfrm>
          <a:prstGeom prst="ellipse">
            <a:avLst/>
          </a:prstGeom>
          <a:solidFill>
            <a:srgbClr val="0B364C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>
                <a:solidFill>
                  <a:srgbClr val="01FAFD"/>
                </a:solidFill>
              </a:rPr>
              <a:t>W</a:t>
            </a:r>
            <a:endParaRPr lang="en-US" altLang="zh-CN" sz="4400">
              <a:solidFill>
                <a:srgbClr val="01FAFD"/>
              </a:solidFill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259442" y="2424448"/>
            <a:ext cx="167311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endParaRPr lang="en-US" altLang="zh-CN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742180" y="2763002"/>
            <a:ext cx="2707640" cy="72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Полная интеграция между frontend и backend, высокий уровень безопасности и производительности.</a:t>
            </a:r>
            <a:endParaRPr lang="en-US" altLang="zh-CN" sz="105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8209280" y="1862935"/>
            <a:ext cx="2707640" cy="3479044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9029700" y="4071927"/>
            <a:ext cx="1066800" cy="1066800"/>
          </a:xfrm>
          <a:prstGeom prst="ellipse">
            <a:avLst/>
          </a:prstGeom>
          <a:solidFill>
            <a:srgbClr val="0B364C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>
                <a:solidFill>
                  <a:srgbClr val="01FAFD"/>
                </a:solidFill>
              </a:rPr>
              <a:t>B</a:t>
            </a:r>
            <a:endParaRPr lang="en-US" altLang="zh-CN" sz="4000">
              <a:solidFill>
                <a:srgbClr val="01FAFD"/>
              </a:solidFill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26542" y="2424448"/>
            <a:ext cx="167311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Bekend</a:t>
            </a:r>
            <a:endParaRPr lang="en-US" altLang="zh-CN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209280" y="2763002"/>
            <a:ext cx="2707640" cy="72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Интерфейс должен быть интуитивно понятен, адаптирован под различные устройства и разрешения.</a:t>
            </a:r>
            <a:endParaRPr lang="en-US" altLang="zh-CN" sz="105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381760" y="1628335"/>
            <a:ext cx="3698240" cy="360133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2143760" y="2341880"/>
            <a:ext cx="2174240" cy="2174240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092643" y="3198167"/>
            <a:ext cx="22764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en-US" sz="2400" dirty="0" err="1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Как создается</a:t>
            </a:r>
            <a:endParaRPr lang="ru-RU" altLang="en-US" sz="2400" dirty="0" err="1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275391" y="1130479"/>
            <a:ext cx="2422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ru-RU">
                <a:solidFill>
                  <a:srgbClr val="0089C0"/>
                </a:solidFill>
                <a:sym typeface="+mn-ea"/>
              </a:rPr>
              <a:t>Backend Development</a:t>
            </a:r>
            <a:endParaRPr lang="ru-RU" altLang="de-DE" dirty="0">
              <a:solidFill>
                <a:srgbClr val="0089C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3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275390" y="1499811"/>
            <a:ext cx="3630609" cy="80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altLang="en-US" sz="900">
                <a:solidFill>
                  <a:schemeClr val="bg1"/>
                </a:solidFill>
                <a:sym typeface="+mn-ea"/>
              </a:rPr>
              <a:t>Использование языков программирования, таких как Python, Java, PHP, с фреймворками (например, Django, Flask для Python)</a:t>
            </a:r>
            <a:endParaRPr lang="ru-RU" altLang="en-US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5415280" y="1161736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79631" y="2394761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altLang="en-US">
                <a:solidFill>
                  <a:srgbClr val="01F7FC"/>
                </a:solidFill>
                <a:sym typeface="+mn-ea"/>
              </a:rPr>
              <a:t>Frontend Development</a:t>
            </a:r>
            <a:endParaRPr lang="de-DE" altLang="zh-CN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79630" y="2764093"/>
            <a:ext cx="3630609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altLang="en-US" sz="900">
                <a:solidFill>
                  <a:schemeClr val="bg1"/>
                </a:solidFill>
                <a:sym typeface="+mn-ea"/>
              </a:rPr>
              <a:t>Использование HTML для структуры, CSS для стилей, JavaScript для интерактивности.</a:t>
            </a:r>
            <a:endParaRPr lang="ru-RU" altLang="en-US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319520" y="2426018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79631" y="3659043"/>
            <a:ext cx="189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altLang="en-US">
                <a:solidFill>
                  <a:srgbClr val="01F7FC"/>
                </a:solidFill>
                <a:sym typeface="+mn-ea"/>
              </a:rPr>
              <a:t>Web Development</a:t>
            </a:r>
            <a:endParaRPr lang="ru-RU" altLang="en-US" dirty="0">
              <a:solidFill>
                <a:srgbClr val="01F7FC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4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79630" y="4061395"/>
            <a:ext cx="3630609" cy="988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altLang="en-US" sz="900">
                <a:solidFill>
                  <a:schemeClr val="bg1"/>
                </a:solidFill>
                <a:sym typeface="+mn-ea"/>
              </a:rPr>
              <a:t>С использованием языков и технологий как для frontend, так и для backend. Например, JavaScript (Node.js) на серверной части и React на клиентской.</a:t>
            </a:r>
            <a:endParaRPr lang="ru-RU" altLang="en-US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319520" y="3690300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Tm="3000">
        <p15:prstTrans prst="curtains"/>
      </p:transition>
    </mc:Choice>
    <mc:Fallback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543108" y="269454"/>
            <a:ext cx="31057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Основные правила</a:t>
            </a:r>
            <a:endParaRPr lang="ru-RU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72404" y="3098459"/>
            <a:ext cx="3240796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altLang="en-US" sz="1050">
                <a:solidFill>
                  <a:schemeClr val="bg1"/>
                </a:solidFill>
                <a:sym typeface="+mn-ea"/>
              </a:rPr>
              <a:t>Чистота и удобство интерфейса, адаптивный дизайн, совместимость с различными браузерами.</a:t>
            </a:r>
            <a:endParaRPr lang="ru-RU" altLang="en-US" sz="1050">
              <a:solidFill>
                <a:schemeClr val="bg1"/>
              </a:solidFill>
              <a:sym typeface="+mn-ea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94837" y="2698349"/>
            <a:ext cx="29959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Frontend Development</a:t>
            </a:r>
            <a:endParaRPr lang="en-US" altLang="zh-CN" sz="2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703872" y="4305935"/>
            <a:ext cx="720000" cy="720000"/>
          </a:xfrm>
          <a:prstGeom prst="teardrop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475603" y="3939708"/>
            <a:ext cx="3240796" cy="72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altLang="en-US" sz="1050">
                <a:solidFill>
                  <a:schemeClr val="bg1"/>
                </a:solidFill>
                <a:sym typeface="+mn-ea"/>
              </a:rPr>
              <a:t> Обеспечение надежности на серверной стороне и удобства на клиентской.</a:t>
            </a:r>
            <a:endParaRPr lang="ru-RU" altLang="en-US" sz="1050">
              <a:solidFill>
                <a:schemeClr val="bg1"/>
              </a:solidFill>
              <a:sym typeface="+mn-ea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859339" y="3539598"/>
            <a:ext cx="24733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Web-devolopment</a:t>
            </a:r>
            <a:endParaRPr lang="en-US" altLang="zh-CN" sz="2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5736001" y="2698349"/>
            <a:ext cx="720000" cy="720000"/>
          </a:xfrm>
          <a:prstGeom prst="teardrop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178802" y="3098459"/>
            <a:ext cx="3240796" cy="1349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altLang="en-US" sz="1050">
                <a:solidFill>
                  <a:schemeClr val="bg1"/>
                </a:solidFill>
                <a:sym typeface="+mn-ea"/>
              </a:rPr>
              <a:t>Чистота кода, архитектура, которая легко масштабируется, использование тестов для проверки работы системы.</a:t>
            </a:r>
            <a:endParaRPr lang="ru-RU" altLang="en-US" sz="105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338383" y="2698349"/>
            <a:ext cx="29216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Beckend Development</a:t>
            </a:r>
            <a:endParaRPr lang="en-US" altLang="zh-CN" sz="2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9175675" y="4568825"/>
            <a:ext cx="720000" cy="720000"/>
          </a:xfrm>
          <a:prstGeom prst="teardrop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982403" y="269454"/>
            <a:ext cx="42271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Основные характеристики</a:t>
            </a:r>
            <a:endParaRPr lang="ru-RU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275080" y="1862935"/>
            <a:ext cx="2707640" cy="3479044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2095500" y="4071927"/>
            <a:ext cx="1066800" cy="1066800"/>
          </a:xfrm>
          <a:prstGeom prst="ellipse">
            <a:avLst/>
          </a:prstGeom>
          <a:solidFill>
            <a:srgbClr val="0B364C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>
                <a:solidFill>
                  <a:srgbClr val="01FAFD"/>
                </a:solidFill>
              </a:rPr>
              <a:t>F</a:t>
            </a:r>
            <a:endParaRPr lang="en-US" altLang="zh-CN" sz="3600">
              <a:solidFill>
                <a:srgbClr val="01FAFD"/>
              </a:solidFill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792342" y="2424448"/>
            <a:ext cx="167311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Frontend</a:t>
            </a:r>
            <a:endParaRPr lang="en-US" altLang="zh-CN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275080" y="2763002"/>
            <a:ext cx="270764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HTML, CSS, JavaScript, TypeScript</a:t>
            </a:r>
            <a:r>
              <a:rPr lang="en-US" altLang="zh-CN" sz="105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05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742180" y="1862935"/>
            <a:ext cx="2707640" cy="3479044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5562600" y="4071927"/>
            <a:ext cx="1066800" cy="1066800"/>
          </a:xfrm>
          <a:prstGeom prst="ellipse">
            <a:avLst/>
          </a:prstGeom>
          <a:solidFill>
            <a:srgbClr val="0B364C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>
                <a:solidFill>
                  <a:srgbClr val="01FAFD"/>
                </a:solidFill>
              </a:rPr>
              <a:t>W</a:t>
            </a:r>
            <a:endParaRPr lang="en-US" altLang="zh-CN" sz="4400">
              <a:solidFill>
                <a:srgbClr val="01FAFD"/>
              </a:solidFill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259442" y="2424448"/>
            <a:ext cx="167311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endParaRPr lang="en-US" altLang="zh-CN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742180" y="2763002"/>
            <a:ext cx="270764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JavaScript, Python, PHP, Ruby</a:t>
            </a:r>
            <a:endParaRPr lang="en-US" altLang="zh-CN" sz="20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8209280" y="1862935"/>
            <a:ext cx="2707640" cy="3479044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9029700" y="4071927"/>
            <a:ext cx="1066800" cy="1066800"/>
          </a:xfrm>
          <a:prstGeom prst="ellipse">
            <a:avLst/>
          </a:prstGeom>
          <a:solidFill>
            <a:srgbClr val="0B364C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>
                <a:solidFill>
                  <a:srgbClr val="01FAFD"/>
                </a:solidFill>
              </a:rPr>
              <a:t>B</a:t>
            </a:r>
            <a:endParaRPr lang="en-US" altLang="zh-CN" sz="4000">
              <a:solidFill>
                <a:srgbClr val="01FAFD"/>
              </a:solidFill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26542" y="2424448"/>
            <a:ext cx="167311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Bekend</a:t>
            </a:r>
            <a:endParaRPr lang="en-US" altLang="zh-CN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209280" y="2763002"/>
            <a:ext cx="270764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Python, Java, PHP, C#, Ruby</a:t>
            </a:r>
            <a:endParaRPr lang="en-US" altLang="zh-CN" sz="20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430991" y="-733416"/>
            <a:ext cx="8372791" cy="815339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1"/>
            </p:custDataLst>
          </p:nvPr>
        </p:nvSpPr>
        <p:spPr>
          <a:xfrm>
            <a:off x="1449508" y="5780226"/>
            <a:ext cx="4034918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Кабылбеков Айжигит и Сапаралиев Элдар</a:t>
            </a:r>
            <a:endParaRPr kumimoji="0" lang="ru-RU" alt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929443" y="2982742"/>
            <a:ext cx="49153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altLang="zh-CN" sz="32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Спасибо за внимание</a:t>
            </a:r>
            <a:endParaRPr lang="ru-RU" altLang="zh-CN" sz="32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29443" y="4240946"/>
            <a:ext cx="1201730" cy="313041"/>
            <a:chOff x="5495135" y="872654"/>
            <a:chExt cx="1201730" cy="313041"/>
          </a:xfrm>
        </p:grpSpPr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</p:sld>
</file>

<file path=ppt/tags/tag1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2493</Words>
  <Application>WPS Presentation</Application>
  <PresentationFormat>宽屏</PresentationFormat>
  <Paragraphs>120</Paragraphs>
  <Slides>9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SimSun</vt:lpstr>
      <vt:lpstr>Wingdings</vt:lpstr>
      <vt:lpstr>Microsoft YaHei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飞</dc:creator>
  <cp:lastModifiedBy>User</cp:lastModifiedBy>
  <cp:revision>13</cp:revision>
  <dcterms:created xsi:type="dcterms:W3CDTF">2018-08-24T03:53:00Z</dcterms:created>
  <dcterms:modified xsi:type="dcterms:W3CDTF">2024-10-02T13:20:56Z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1049-12.2.0.18283</vt:lpwstr>
  </property>
  <property fmtid="{D5CDD505-2E9C-101B-9397-08002B2CF9AE}" pid="3" name="ICV">
    <vt:lpwstr>EEFBE46653F24F8AAC217E85F9AEDC06_13</vt:lpwstr>
  </property>
</Properties>
</file>